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1" r:id="rId4"/>
    <p:sldId id="270" r:id="rId5"/>
    <p:sldId id="281" r:id="rId6"/>
    <p:sldId id="269" r:id="rId7"/>
    <p:sldId id="268" r:id="rId8"/>
    <p:sldId id="259" r:id="rId9"/>
    <p:sldId id="282" r:id="rId10"/>
    <p:sldId id="283" r:id="rId11"/>
    <p:sldId id="284" r:id="rId12"/>
    <p:sldId id="272" r:id="rId13"/>
    <p:sldId id="278" r:id="rId14"/>
    <p:sldId id="262" r:id="rId15"/>
    <p:sldId id="266" r:id="rId16"/>
    <p:sldId id="285" r:id="rId17"/>
    <p:sldId id="26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80EED-A969-4FE6-96F0-2584D4A8A8F8}" v="10" dt="2022-10-08T12:56:07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B049D3-72EA-4D3D-9DC4-B2625EF39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9FDEA8-EFC2-4DD1-BF11-1CD69604F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511548-A38B-4CC6-A3DB-43207849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DA7CBAF-1C79-467A-B98B-0DD18922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C3FE4B-EC4A-41BC-AB4C-D7DEB9CF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72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3218C9-22F9-44CC-920A-B35EA8A6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B1158F-7BDC-4B94-8D77-01696316F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4DDCF8-21B4-4052-8F86-4AFB3A47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9B97B7-5690-4441-AC4F-620CCCD5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8EBDF1-1BB3-4D78-937C-E0FA174F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7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BB8C0A6-4D15-4DDD-BB9D-DF1F9AF75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734776C-5701-4E77-A149-CC1B43E79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FE46292-53C2-4BEC-A680-FED791CC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AE3F0B-F1AB-48BD-AD03-E23A1647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9B4AEF-4650-4452-93BE-2DD98032D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89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EBF31D-E46E-4F8F-A424-2F138EE09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A5B1D2-B547-4A64-9112-9AEF8AA6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19D66C-9CB7-4ADE-A417-58AF9F1D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BD1AF0-32C2-49B3-A72C-4E50FC15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74891D-8419-4FB4-B198-35E2FA5F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10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4C1B70-D5CA-47BC-B64A-D5EEC734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63A1B2-4F3C-42ED-B15D-DE63B506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D96218-3611-4D95-9037-D7D64514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BE01E1-A336-4B1C-8A75-F1247F42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14B54D-4C77-4346-89CB-734D4C4D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7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702DDD-E717-4850-BB91-11EEA304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3709EA-FFA2-489E-9534-BE052C3DB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DDDCBB-2B88-4DF7-82A2-7E2118BF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958C66-B08A-4C7A-9BA0-32383545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B768FD6-3040-4CFA-AB74-32B1F550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8F6CDD-72B8-4A74-B6B5-8748A26A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78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E2523-01D7-4783-8550-FA13B80D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951EF3-25DE-4234-B8C8-ED9EBAD4A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C3E99B-AC75-4D22-A392-62D1F88B0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05C3097-AC80-4856-A65D-B74222ABC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1A824AA-7DF3-4217-932D-B35CC7DCF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4864894-0EFF-45EB-9626-DF3DF099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22BFA37-37ED-40F1-A775-3DB1C09BE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EAE8970-411C-4372-B5CB-774F0D1B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9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A8CC9F-2D3C-40C4-8632-A228F9F3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174C3D4-F617-40C6-97A5-B9A83DC9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780EDA-E185-42CE-8A96-2A9A0DB5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DF582E-0E63-4CAE-B2C2-8E93ABC7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74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45F1A3E-ECC4-4040-BEAB-4353A9BD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2996D7-582B-4824-8EA2-0EA94050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C877B3-8D93-4EC6-AA83-525076A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57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63AF91-8377-4C44-B847-BF09BF2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E45859-06C3-4D75-9F28-FE975B5C9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5A2CBA8-3389-4F8E-9DE1-2FCBE03EB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853697-5A0F-4AFB-8641-4639DC24E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25E6D7-E640-45CD-AA3C-0BFF2935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5E61C51-20A8-40B5-B1EC-05B60E0B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6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DE3A6D-C661-475D-A0DC-6036172C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4131609-D33F-4153-A4FD-BADD809B3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517647-B099-4CF7-B8BC-A0B13926D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55C92F3-F95D-4A42-A2CB-80381EA8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3D8F3CC-F28C-4B35-B11B-4520E789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B4247EC-D743-42EF-8928-15EC537E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66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7000" t="85000" r="4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14AC9B-443B-4DC6-AF7B-3D3783EC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511D34-7CC9-449B-B498-33025B3F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FDB9BC-046D-4CA1-9D28-4E67E52C2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CC72A-BCFA-46FC-A031-BA8632CD4D88}" type="datetimeFigureOut">
              <a:rPr lang="nb-NO" smtClean="0"/>
              <a:t>08.10.2022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FBE1E0-DEC1-43FB-86C2-A3C97E1C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389AA3-CBF3-4422-B2B1-4FA7E5ACA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CFAEB-057B-4284-9F25-39FDE0E5050F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30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011975-74C7-429E-B727-B1EA63BFD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b-NO" sz="4800" dirty="0" err="1"/>
              <a:t>Investigative</a:t>
            </a:r>
            <a:r>
              <a:rPr lang="nb-NO" sz="4800" dirty="0"/>
              <a:t> </a:t>
            </a:r>
            <a:r>
              <a:rPr lang="nb-NO" sz="4800" dirty="0" err="1"/>
              <a:t>journalism</a:t>
            </a:r>
            <a:r>
              <a:rPr lang="nb-NO" sz="4800" dirty="0"/>
              <a:t> in </a:t>
            </a:r>
            <a:br>
              <a:rPr lang="nb-NO" sz="4800" dirty="0"/>
            </a:br>
            <a:r>
              <a:rPr lang="nb-NO" sz="4800" dirty="0"/>
              <a:t>a </a:t>
            </a:r>
            <a:r>
              <a:rPr lang="nb-NO" sz="4800" dirty="0" err="1"/>
              <a:t>small</a:t>
            </a:r>
            <a:r>
              <a:rPr lang="nb-NO" sz="4800" dirty="0"/>
              <a:t> </a:t>
            </a:r>
            <a:r>
              <a:rPr lang="nb-NO" sz="4800" dirty="0" err="1"/>
              <a:t>newsroom</a:t>
            </a:r>
            <a:endParaRPr lang="nb-NO" sz="4800" dirty="0"/>
          </a:p>
        </p:txBody>
      </p:sp>
      <p:sp>
        <p:nvSpPr>
          <p:cNvPr id="6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740F4332-9B78-DF27-5A54-68C99E612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9" r="15850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pic>
        <p:nvPicPr>
          <p:cNvPr id="7" name="Bilde 7" descr="Et bilde som inneholder tekst, utklipp, servise&#10;&#10;Automatisk generert beskrivelse">
            <a:extLst>
              <a:ext uri="{FF2B5EF4-FFF2-40B4-BE49-F238E27FC236}">
                <a16:creationId xmlns:a16="http://schemas.microsoft.com/office/drawing/2014/main" id="{5F9697AC-B449-39F5-5965-B0B0A1C75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4" y="4957233"/>
            <a:ext cx="2743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8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A5B96-5B7A-55E3-BDA5-D84B6F46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Arctic Race: </a:t>
            </a:r>
            <a:r>
              <a:rPr lang="nb-NO" dirty="0" err="1"/>
              <a:t>Following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money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DE09C7-C9A2-055C-D875-BB2EE864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0971" cy="4351338"/>
          </a:xfrm>
        </p:spPr>
        <p:txBody>
          <a:bodyPr/>
          <a:lstStyle/>
          <a:p>
            <a:r>
              <a:rPr lang="nb-NO" dirty="0"/>
              <a:t>Cooperation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news</a:t>
            </a:r>
            <a:r>
              <a:rPr lang="nb-NO" dirty="0"/>
              <a:t> desk and </a:t>
            </a:r>
            <a:r>
              <a:rPr lang="nb-NO" dirty="0" err="1"/>
              <a:t>the</a:t>
            </a:r>
            <a:r>
              <a:rPr lang="nb-NO" dirty="0"/>
              <a:t> sports desk</a:t>
            </a:r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shared</a:t>
            </a:r>
            <a:r>
              <a:rPr lang="nb-NO" dirty="0"/>
              <a:t> all </a:t>
            </a:r>
            <a:r>
              <a:rPr lang="nb-NO" dirty="0" err="1"/>
              <a:t>our</a:t>
            </a:r>
            <a:r>
              <a:rPr lang="nb-NO" dirty="0"/>
              <a:t> </a:t>
            </a:r>
            <a:r>
              <a:rPr lang="nb-NO" dirty="0" err="1"/>
              <a:t>documentation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newspapers</a:t>
            </a:r>
            <a:r>
              <a:rPr lang="nb-NO" dirty="0"/>
              <a:t> in Polaris Media</a:t>
            </a:r>
          </a:p>
          <a:p>
            <a:r>
              <a:rPr lang="nb-NO" dirty="0" err="1"/>
              <a:t>Revealed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hidden</a:t>
            </a:r>
            <a:r>
              <a:rPr lang="nb-NO" dirty="0"/>
              <a:t> </a:t>
            </a:r>
            <a:r>
              <a:rPr lang="nb-NO" dirty="0" err="1"/>
              <a:t>cost</a:t>
            </a:r>
            <a:r>
              <a:rPr lang="nb-NO" dirty="0"/>
              <a:t> for </a:t>
            </a:r>
            <a:r>
              <a:rPr lang="nb-NO" dirty="0" err="1"/>
              <a:t>local</a:t>
            </a:r>
            <a:r>
              <a:rPr lang="nb-NO" dirty="0"/>
              <a:t> </a:t>
            </a:r>
            <a:r>
              <a:rPr lang="nb-NO" dirty="0" err="1"/>
              <a:t>municipalities</a:t>
            </a:r>
            <a:r>
              <a:rPr lang="nb-NO" dirty="0"/>
              <a:t> to be millions </a:t>
            </a:r>
            <a:r>
              <a:rPr lang="nb-NO" dirty="0" err="1"/>
              <a:t>of</a:t>
            </a:r>
            <a:r>
              <a:rPr lang="nb-NO" dirty="0"/>
              <a:t> kroner</a:t>
            </a:r>
          </a:p>
        </p:txBody>
      </p:sp>
      <p:pic>
        <p:nvPicPr>
          <p:cNvPr id="9" name="Bilde 8" descr="Et bilde som inneholder bilvei, person, utendørs, sykkel&#10;&#10;Automatisk generert beskrivelse">
            <a:extLst>
              <a:ext uri="{FF2B5EF4-FFF2-40B4-BE49-F238E27FC236}">
                <a16:creationId xmlns:a16="http://schemas.microsoft.com/office/drawing/2014/main" id="{5E4F7AEF-18C0-42E2-C1BF-180C42D7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753" y="1709739"/>
            <a:ext cx="6367057" cy="40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252B0-2DE3-A9F6-B3EA-C5A7C866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42" y="-1706867"/>
            <a:ext cx="10515600" cy="132556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4" descr="Et bilde som inneholder tekst, personer&#10;&#10;Automatisk generert beskrivelse">
            <a:extLst>
              <a:ext uri="{FF2B5EF4-FFF2-40B4-BE49-F238E27FC236}">
                <a16:creationId xmlns:a16="http://schemas.microsoft.com/office/drawing/2014/main" id="{054F9DA7-C3B9-432F-EB6A-36E6D7A89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7" y="329152"/>
            <a:ext cx="5346687" cy="6199695"/>
          </a:xfr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294B773D-63F2-5152-9936-647B2BE7E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92" y="329152"/>
            <a:ext cx="5997306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182E1C-2576-4669-A931-C44F2E57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 fontScale="90000"/>
          </a:bodyPr>
          <a:lstStyle/>
          <a:p>
            <a:r>
              <a:rPr lang="nb-NO" sz="4600" dirty="0"/>
              <a:t>Simple tricks to bring </a:t>
            </a:r>
            <a:r>
              <a:rPr lang="nb-NO" sz="4600" dirty="0" err="1"/>
              <a:t>home</a:t>
            </a:r>
            <a:endParaRPr lang="nb-NO" sz="46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C6B01C-B74E-4186-97B0-57048676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900" dirty="0" err="1"/>
              <a:t>Prioritize</a:t>
            </a:r>
            <a:r>
              <a:rPr lang="nb-NO" sz="1900" dirty="0"/>
              <a:t> – </a:t>
            </a:r>
            <a:r>
              <a:rPr lang="nb-NO" sz="1900" dirty="0" err="1"/>
              <a:t>yes</a:t>
            </a:r>
            <a:r>
              <a:rPr lang="nb-NO" sz="1900" dirty="0"/>
              <a:t> it </a:t>
            </a:r>
            <a:r>
              <a:rPr lang="nb-NO" sz="1900" dirty="0" err="1"/>
              <a:t>hurts</a:t>
            </a:r>
            <a:endParaRPr lang="nb-NO" sz="1900" dirty="0"/>
          </a:p>
          <a:p>
            <a:r>
              <a:rPr lang="nb-NO" sz="1900" dirty="0" err="1"/>
              <a:t>Involve</a:t>
            </a:r>
            <a:r>
              <a:rPr lang="nb-NO" sz="1900" dirty="0"/>
              <a:t> </a:t>
            </a:r>
            <a:r>
              <a:rPr lang="nb-NO" sz="1900" dirty="0" err="1"/>
              <a:t>everyone</a:t>
            </a:r>
            <a:endParaRPr lang="nb-NO" sz="1900" dirty="0"/>
          </a:p>
          <a:p>
            <a:r>
              <a:rPr lang="nb-NO" sz="1900" dirty="0" err="1">
                <a:cs typeface="Calibri"/>
              </a:rPr>
              <a:t>Use</a:t>
            </a:r>
            <a:r>
              <a:rPr lang="nb-NO" sz="1900" dirty="0">
                <a:cs typeface="Calibri"/>
              </a:rPr>
              <a:t> </a:t>
            </a:r>
            <a:r>
              <a:rPr lang="nb-NO" sz="1900" dirty="0" err="1">
                <a:cs typeface="Calibri"/>
              </a:rPr>
              <a:t>your</a:t>
            </a:r>
            <a:r>
              <a:rPr lang="nb-NO" sz="1900" dirty="0">
                <a:cs typeface="Calibri"/>
              </a:rPr>
              <a:t> </a:t>
            </a:r>
            <a:r>
              <a:rPr lang="nb-NO" sz="1900" dirty="0" err="1">
                <a:cs typeface="Calibri"/>
              </a:rPr>
              <a:t>newsroom’s</a:t>
            </a:r>
            <a:r>
              <a:rPr lang="nb-NO" sz="1900" dirty="0">
                <a:cs typeface="Calibri"/>
              </a:rPr>
              <a:t> </a:t>
            </a:r>
            <a:r>
              <a:rPr lang="nb-NO" sz="1900" dirty="0" err="1">
                <a:cs typeface="Calibri"/>
              </a:rPr>
              <a:t>competance</a:t>
            </a:r>
            <a:endParaRPr lang="nb-NO" sz="1900" dirty="0">
              <a:cs typeface="Calibri"/>
            </a:endParaRPr>
          </a:p>
          <a:p>
            <a:r>
              <a:rPr lang="nb-NO" sz="1900" dirty="0">
                <a:cs typeface="Calibri"/>
              </a:rPr>
              <a:t>«Half </a:t>
            </a:r>
            <a:r>
              <a:rPr lang="nb-NO" sz="1900" dirty="0" err="1">
                <a:cs typeface="Calibri"/>
              </a:rPr>
              <a:t>days</a:t>
            </a:r>
            <a:r>
              <a:rPr lang="nb-NO" sz="1900" dirty="0">
                <a:cs typeface="Calibri"/>
              </a:rPr>
              <a:t>»</a:t>
            </a:r>
            <a:endParaRPr lang="nb-NO" sz="1900" dirty="0"/>
          </a:p>
          <a:p>
            <a:r>
              <a:rPr lang="nb-NO" sz="1900" dirty="0" err="1">
                <a:ea typeface="Calibri"/>
                <a:cs typeface="Calibri"/>
              </a:rPr>
              <a:t>Find</a:t>
            </a:r>
            <a:r>
              <a:rPr lang="nb-NO" sz="1900" dirty="0">
                <a:ea typeface="Calibri"/>
                <a:cs typeface="Calibri"/>
              </a:rPr>
              <a:t> </a:t>
            </a:r>
            <a:r>
              <a:rPr lang="nb-NO" sz="1900" dirty="0" err="1">
                <a:ea typeface="Calibri"/>
                <a:cs typeface="Calibri"/>
              </a:rPr>
              <a:t>the</a:t>
            </a:r>
            <a:r>
              <a:rPr lang="nb-NO" sz="1900" dirty="0">
                <a:ea typeface="Calibri"/>
                <a:cs typeface="Calibri"/>
              </a:rPr>
              <a:t> </a:t>
            </a:r>
            <a:r>
              <a:rPr lang="nb-NO" sz="1900" dirty="0" err="1">
                <a:ea typeface="Calibri"/>
                <a:cs typeface="Calibri"/>
              </a:rPr>
              <a:t>winner</a:t>
            </a:r>
            <a:r>
              <a:rPr lang="nb-NO" sz="1900" dirty="0">
                <a:ea typeface="Calibri"/>
                <a:cs typeface="Calibri"/>
              </a:rPr>
              <a:t> </a:t>
            </a:r>
            <a:r>
              <a:rPr lang="nb-NO" sz="1900" dirty="0" err="1">
                <a:ea typeface="Calibri"/>
                <a:cs typeface="Calibri"/>
              </a:rPr>
              <a:t>projects</a:t>
            </a:r>
            <a:endParaRPr lang="nb-NO" sz="1900" dirty="0">
              <a:ea typeface="Calibri"/>
              <a:cs typeface="Calibri"/>
            </a:endParaRPr>
          </a:p>
          <a:p>
            <a:r>
              <a:rPr lang="nb-NO" sz="1900" dirty="0" err="1">
                <a:ea typeface="Calibri"/>
                <a:cs typeface="Calibri"/>
              </a:rPr>
              <a:t>Publish</a:t>
            </a:r>
            <a:r>
              <a:rPr lang="nb-NO" sz="1900" dirty="0">
                <a:ea typeface="Calibri"/>
                <a:cs typeface="Calibri"/>
              </a:rPr>
              <a:t> and more </a:t>
            </a:r>
            <a:r>
              <a:rPr lang="nb-NO" sz="1900" dirty="0" err="1">
                <a:ea typeface="Calibri"/>
                <a:cs typeface="Calibri"/>
              </a:rPr>
              <a:t>sources</a:t>
            </a:r>
            <a:r>
              <a:rPr lang="nb-NO" sz="1900" dirty="0">
                <a:ea typeface="Calibri"/>
                <a:cs typeface="Calibri"/>
              </a:rPr>
              <a:t> </a:t>
            </a:r>
            <a:r>
              <a:rPr lang="nb-NO" sz="1900" dirty="0" err="1">
                <a:ea typeface="Calibri"/>
                <a:cs typeface="Calibri"/>
              </a:rPr>
              <a:t>will</a:t>
            </a:r>
            <a:r>
              <a:rPr lang="nb-NO" sz="1900" dirty="0">
                <a:ea typeface="Calibri"/>
                <a:cs typeface="Calibri"/>
              </a:rPr>
              <a:t> </a:t>
            </a:r>
            <a:r>
              <a:rPr lang="nb-NO" sz="1900" dirty="0" err="1">
                <a:ea typeface="Calibri"/>
                <a:cs typeface="Calibri"/>
              </a:rPr>
              <a:t>appear</a:t>
            </a:r>
            <a:endParaRPr lang="nb-NO" sz="1900" dirty="0">
              <a:ea typeface="Calibri"/>
              <a:cs typeface="Calibri"/>
            </a:endParaRPr>
          </a:p>
        </p:txBody>
      </p:sp>
      <p:pic>
        <p:nvPicPr>
          <p:cNvPr id="5" name="Bilde 5" descr="Et bilde som inneholder tekst, bok&#10;&#10;Automatisk generert beskrivelse">
            <a:extLst>
              <a:ext uri="{FF2B5EF4-FFF2-40B4-BE49-F238E27FC236}">
                <a16:creationId xmlns:a16="http://schemas.microsoft.com/office/drawing/2014/main" id="{1B1213CF-24A6-26CC-4813-19E9606DF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76142"/>
            <a:ext cx="6903720" cy="55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65E64D-6168-4CBE-AF38-CD6EEBAF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b-NO" sz="5400" dirty="0" err="1"/>
              <a:t>Priorit</a:t>
            </a:r>
            <a:endParaRPr lang="nb-NO" sz="5400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7C9C30-061B-48A2-8208-75F82EA4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700" dirty="0">
                <a:cs typeface="Calibri"/>
              </a:rPr>
              <a:t>Om ikke prioriteringene svir – har du heller ikke prioritert</a:t>
            </a:r>
          </a:p>
          <a:p>
            <a:r>
              <a:rPr lang="nb-NO" sz="1700" dirty="0">
                <a:cs typeface="Calibri"/>
              </a:rPr>
              <a:t>Definer de viktigste sakene hver dag</a:t>
            </a:r>
            <a:endParaRPr lang="nb-NO" sz="1700" dirty="0">
              <a:ea typeface="Calibri" panose="020F0502020204030204"/>
              <a:cs typeface="Calibri" panose="020F0502020204030204"/>
            </a:endParaRPr>
          </a:p>
          <a:p>
            <a:r>
              <a:rPr lang="nb-NO" sz="1700" dirty="0">
                <a:ea typeface="+mn-lt"/>
                <a:cs typeface="+mn-lt"/>
              </a:rPr>
              <a:t>Du kan gå på en smell. Av og til får konkurrenten gull, mens du står igjen med gråstein. </a:t>
            </a:r>
          </a:p>
          <a:p>
            <a:r>
              <a:rPr lang="nb-NO" sz="1700" dirty="0">
                <a:ea typeface="+mn-lt"/>
                <a:cs typeface="+mn-lt"/>
              </a:rPr>
              <a:t>Lager vi færre saker per journalist </a:t>
            </a:r>
          </a:p>
          <a:p>
            <a:r>
              <a:rPr lang="nb-NO" sz="1700" dirty="0">
                <a:ea typeface="+mn-lt"/>
                <a:cs typeface="+mn-lt"/>
              </a:rPr>
              <a:t>… men vi lager bedre og mer gjennomarbeidede saker</a:t>
            </a:r>
            <a:endParaRPr lang="nb-NO" sz="1700" dirty="0">
              <a:ea typeface="Calibri"/>
              <a:cs typeface="Calibri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31F986E-CDC6-318A-3906-B850738D2941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/>
              <a:t>Klikk for å legge til tekst</a:t>
            </a:r>
          </a:p>
        </p:txBody>
      </p:sp>
      <p:pic>
        <p:nvPicPr>
          <p:cNvPr id="21" name="Bilde 21" descr="Et bilde som inneholder tekst, automat&#10;&#10;Automatisk generert beskrivelse">
            <a:extLst>
              <a:ext uri="{FF2B5EF4-FFF2-40B4-BE49-F238E27FC236}">
                <a16:creationId xmlns:a16="http://schemas.microsoft.com/office/drawing/2014/main" id="{0186C37D-8CCF-6814-B39A-844B7850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662238"/>
            <a:ext cx="2743200" cy="1533525"/>
          </a:xfrm>
          <a:prstGeom prst="rect">
            <a:avLst/>
          </a:prstGeom>
        </p:spPr>
      </p:pic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957E7354-1250-D926-41F9-1390DF98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11" y="14111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3CB10EF2-DF44-982A-7900-231F12CEC2F1}"/>
              </a:ext>
            </a:extLst>
          </p:cNvPr>
          <p:cNvSpPr txBox="1">
            <a:spLocks/>
          </p:cNvSpPr>
          <p:nvPr/>
        </p:nvSpPr>
        <p:spPr>
          <a:xfrm>
            <a:off x="783336" y="7919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dirty="0" err="1"/>
              <a:t>Prioritize</a:t>
            </a:r>
            <a:endParaRPr lang="nb-NO" sz="5400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8051D27-1CC1-32AF-1BDE-1604A7C8E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89" y="27148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assholder for innhold 2">
            <a:extLst>
              <a:ext uri="{FF2B5EF4-FFF2-40B4-BE49-F238E27FC236}">
                <a16:creationId xmlns:a16="http://schemas.microsoft.com/office/drawing/2014/main" id="{7A364A06-86B0-0FC8-0AFF-CA91D8B88D3F}"/>
              </a:ext>
            </a:extLst>
          </p:cNvPr>
          <p:cNvSpPr txBox="1">
            <a:spLocks/>
          </p:cNvSpPr>
          <p:nvPr/>
        </p:nvSpPr>
        <p:spPr>
          <a:xfrm>
            <a:off x="783336" y="29596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cs typeface="Calibri"/>
              </a:rPr>
              <a:t>If it </a:t>
            </a:r>
            <a:r>
              <a:rPr lang="nb-NO" sz="1700" dirty="0" err="1">
                <a:cs typeface="Calibri"/>
              </a:rPr>
              <a:t>doesn’t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hurt</a:t>
            </a:r>
            <a:r>
              <a:rPr lang="nb-NO" sz="1700" dirty="0">
                <a:cs typeface="Calibri"/>
              </a:rPr>
              <a:t> – </a:t>
            </a:r>
            <a:r>
              <a:rPr lang="nb-NO" sz="1700" dirty="0" err="1">
                <a:cs typeface="Calibri"/>
              </a:rPr>
              <a:t>you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haven’t</a:t>
            </a:r>
            <a:r>
              <a:rPr lang="nb-NO" sz="1700" dirty="0">
                <a:cs typeface="Calibri"/>
              </a:rPr>
              <a:t> done </a:t>
            </a:r>
            <a:r>
              <a:rPr lang="nb-NO" sz="1700">
                <a:cs typeface="Calibri"/>
              </a:rPr>
              <a:t>it right</a:t>
            </a:r>
            <a:endParaRPr lang="nb-NO" sz="1700" dirty="0">
              <a:cs typeface="Calibri"/>
            </a:endParaRPr>
          </a:p>
          <a:p>
            <a:r>
              <a:rPr lang="nb-NO" sz="1700" dirty="0" err="1">
                <a:cs typeface="Calibri"/>
              </a:rPr>
              <a:t>Define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clearly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what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the</a:t>
            </a:r>
            <a:r>
              <a:rPr lang="nb-NO" sz="1700" dirty="0">
                <a:cs typeface="Calibri"/>
              </a:rPr>
              <a:t> most </a:t>
            </a:r>
            <a:r>
              <a:rPr lang="nb-NO" sz="1700" dirty="0" err="1">
                <a:cs typeface="Calibri"/>
              </a:rPr>
              <a:t>important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stories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are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every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day</a:t>
            </a:r>
            <a:r>
              <a:rPr lang="nb-NO" sz="1700" dirty="0">
                <a:cs typeface="Calibri"/>
              </a:rPr>
              <a:t> </a:t>
            </a:r>
          </a:p>
          <a:p>
            <a:r>
              <a:rPr lang="nb-NO" sz="1700" dirty="0" err="1">
                <a:ea typeface="+mn-lt"/>
                <a:cs typeface="+mn-lt"/>
              </a:rPr>
              <a:t>You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will</a:t>
            </a:r>
            <a:r>
              <a:rPr lang="nb-NO" sz="1700" dirty="0">
                <a:ea typeface="+mn-lt"/>
                <a:cs typeface="+mn-lt"/>
              </a:rPr>
              <a:t> miss </a:t>
            </a:r>
            <a:r>
              <a:rPr lang="nb-NO" sz="1700" dirty="0" err="1">
                <a:ea typeface="+mn-lt"/>
                <a:cs typeface="+mn-lt"/>
              </a:rPr>
              <a:t>out</a:t>
            </a:r>
            <a:r>
              <a:rPr lang="nb-NO" sz="1700" dirty="0">
                <a:ea typeface="+mn-lt"/>
                <a:cs typeface="+mn-lt"/>
              </a:rPr>
              <a:t>. </a:t>
            </a:r>
            <a:r>
              <a:rPr lang="nb-NO" sz="1700" dirty="0" err="1">
                <a:ea typeface="+mn-lt"/>
                <a:cs typeface="+mn-lt"/>
              </a:rPr>
              <a:t>Sometimes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you</a:t>
            </a:r>
            <a:r>
              <a:rPr lang="nb-NO" sz="1700" dirty="0">
                <a:ea typeface="+mn-lt"/>
                <a:cs typeface="+mn-lt"/>
              </a:rPr>
              <a:t> make </a:t>
            </a:r>
            <a:r>
              <a:rPr lang="nb-NO" sz="1700" dirty="0" err="1">
                <a:ea typeface="+mn-lt"/>
                <a:cs typeface="+mn-lt"/>
              </a:rPr>
              <a:t>the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wrong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decision</a:t>
            </a:r>
            <a:r>
              <a:rPr lang="nb-NO" sz="1700" dirty="0">
                <a:ea typeface="+mn-lt"/>
                <a:cs typeface="+mn-lt"/>
              </a:rPr>
              <a:t>, </a:t>
            </a:r>
            <a:r>
              <a:rPr lang="nb-NO" sz="1700" dirty="0" err="1">
                <a:ea typeface="+mn-lt"/>
                <a:cs typeface="+mn-lt"/>
              </a:rPr>
              <a:t>while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your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competition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gets</a:t>
            </a:r>
            <a:r>
              <a:rPr lang="nb-NO" sz="1700" dirty="0">
                <a:ea typeface="+mn-lt"/>
                <a:cs typeface="+mn-lt"/>
              </a:rPr>
              <a:t> it right. </a:t>
            </a:r>
          </a:p>
          <a:p>
            <a:r>
              <a:rPr lang="nb-NO" sz="1700" dirty="0" err="1">
                <a:ea typeface="+mn-lt"/>
                <a:cs typeface="+mn-lt"/>
              </a:rPr>
              <a:t>Fewer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articles</a:t>
            </a:r>
            <a:r>
              <a:rPr lang="nb-NO" sz="1700" dirty="0">
                <a:ea typeface="+mn-lt"/>
                <a:cs typeface="+mn-lt"/>
              </a:rPr>
              <a:t> per journalist</a:t>
            </a:r>
          </a:p>
          <a:p>
            <a:r>
              <a:rPr lang="nb-NO" sz="1700" dirty="0">
                <a:ea typeface="+mn-lt"/>
                <a:cs typeface="+mn-lt"/>
              </a:rPr>
              <a:t>… </a:t>
            </a:r>
            <a:r>
              <a:rPr lang="nb-NO" sz="1700" dirty="0" err="1">
                <a:ea typeface="+mn-lt"/>
                <a:cs typeface="+mn-lt"/>
              </a:rPr>
              <a:t>but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better</a:t>
            </a:r>
            <a:r>
              <a:rPr lang="nb-NO" sz="1700" dirty="0">
                <a:ea typeface="+mn-lt"/>
                <a:cs typeface="+mn-lt"/>
              </a:rPr>
              <a:t> and more hard </a:t>
            </a:r>
            <a:r>
              <a:rPr lang="nb-NO" sz="1700" dirty="0" err="1">
                <a:ea typeface="+mn-lt"/>
                <a:cs typeface="+mn-lt"/>
              </a:rPr>
              <a:t>hitting</a:t>
            </a:r>
            <a:r>
              <a:rPr lang="nb-NO" sz="1700" dirty="0">
                <a:ea typeface="+mn-lt"/>
                <a:cs typeface="+mn-lt"/>
              </a:rPr>
              <a:t> </a:t>
            </a:r>
            <a:r>
              <a:rPr lang="nb-NO" sz="1700" dirty="0" err="1">
                <a:ea typeface="+mn-lt"/>
                <a:cs typeface="+mn-lt"/>
              </a:rPr>
              <a:t>stories</a:t>
            </a:r>
            <a:r>
              <a:rPr lang="nb-NO" sz="1700" dirty="0">
                <a:ea typeface="+mn-lt"/>
                <a:cs typeface="+mn-lt"/>
              </a:rPr>
              <a:t> </a:t>
            </a:r>
            <a:endParaRPr lang="nb-NO" sz="1700" dirty="0">
              <a:ea typeface="Calibri"/>
              <a:cs typeface="Calibri"/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D5C666C-5E5E-D01A-C7B9-033DC315CE86}"/>
              </a:ext>
            </a:extLst>
          </p:cNvPr>
          <p:cNvSpPr txBox="1"/>
          <p:nvPr/>
        </p:nvSpPr>
        <p:spPr>
          <a:xfrm>
            <a:off x="4865511" y="33415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/>
              <a:t>Klikk for å legge til tekst</a:t>
            </a:r>
          </a:p>
        </p:txBody>
      </p:sp>
      <p:pic>
        <p:nvPicPr>
          <p:cNvPr id="30" name="Bilde 30" descr="Et bilde som inneholder tekst, automat&#10;&#10;Automatisk generert beskrivelse">
            <a:extLst>
              <a:ext uri="{FF2B5EF4-FFF2-40B4-BE49-F238E27FC236}">
                <a16:creationId xmlns:a16="http://schemas.microsoft.com/office/drawing/2014/main" id="{E3B11AC5-0C55-E3B2-387D-D657B6CA6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11" y="1809927"/>
            <a:ext cx="6874933" cy="383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0C80532-158C-4063-8FC6-EF3D46CD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b-NO" sz="5400" dirty="0" err="1"/>
              <a:t>Involve</a:t>
            </a:r>
            <a:endParaRPr lang="nb-NO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3120DE-8009-4E1B-8AA4-3BD4AF80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200" dirty="0" err="1"/>
              <a:t>Use</a:t>
            </a:r>
            <a:r>
              <a:rPr lang="nb-NO" sz="2200" dirty="0"/>
              <a:t> </a:t>
            </a:r>
            <a:r>
              <a:rPr lang="nb-NO" sz="2200" dirty="0" err="1"/>
              <a:t>your</a:t>
            </a:r>
            <a:r>
              <a:rPr lang="nb-NO" sz="2200" dirty="0"/>
              <a:t> </a:t>
            </a:r>
            <a:r>
              <a:rPr lang="nb-NO" sz="2200" dirty="0" err="1"/>
              <a:t>coworkers</a:t>
            </a:r>
            <a:endParaRPr lang="nb-NO" sz="2200" dirty="0"/>
          </a:p>
          <a:p>
            <a:r>
              <a:rPr lang="nb-NO" sz="2200" dirty="0">
                <a:cs typeface="Calibri"/>
              </a:rPr>
              <a:t>Projects </a:t>
            </a:r>
            <a:r>
              <a:rPr lang="nb-NO" sz="2200" dirty="0" err="1">
                <a:cs typeface="Calibri"/>
              </a:rPr>
              <a:t>are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unlikely</a:t>
            </a:r>
            <a:r>
              <a:rPr lang="nb-NO" sz="2200" dirty="0">
                <a:cs typeface="Calibri"/>
              </a:rPr>
              <a:t> to </a:t>
            </a:r>
            <a:r>
              <a:rPr lang="nb-NO" sz="2200" dirty="0" err="1">
                <a:cs typeface="Calibri"/>
              </a:rPr>
              <a:t>succeed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unless</a:t>
            </a:r>
            <a:r>
              <a:rPr lang="nb-NO" sz="2200" dirty="0">
                <a:cs typeface="Calibri"/>
              </a:rPr>
              <a:t> multiple </a:t>
            </a:r>
            <a:r>
              <a:rPr lang="nb-NO" sz="2200" dirty="0" err="1">
                <a:cs typeface="Calibri"/>
              </a:rPr>
              <a:t>people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want</a:t>
            </a:r>
            <a:r>
              <a:rPr lang="nb-NO" sz="2200" dirty="0">
                <a:cs typeface="Calibri"/>
              </a:rPr>
              <a:t> it to. </a:t>
            </a:r>
          </a:p>
          <a:p>
            <a:r>
              <a:rPr lang="nb-NO" sz="2200" dirty="0" err="1"/>
              <a:t>Shared</a:t>
            </a:r>
            <a:r>
              <a:rPr lang="nb-NO" sz="2200" dirty="0"/>
              <a:t> to do-list</a:t>
            </a:r>
          </a:p>
          <a:p>
            <a:r>
              <a:rPr lang="nb-NO" sz="2200" dirty="0" err="1"/>
              <a:t>Shared</a:t>
            </a:r>
            <a:r>
              <a:rPr lang="nb-NO" sz="2200" dirty="0"/>
              <a:t> </a:t>
            </a:r>
            <a:r>
              <a:rPr lang="nb-NO" sz="2200" dirty="0" err="1"/>
              <a:t>documents</a:t>
            </a:r>
            <a:endParaRPr lang="nb-NO" sz="2200" dirty="0"/>
          </a:p>
          <a:p>
            <a:r>
              <a:rPr lang="nb-NO" sz="2200" dirty="0"/>
              <a:t>Brainstorming</a:t>
            </a:r>
          </a:p>
          <a:p>
            <a:r>
              <a:rPr lang="nb-NO" sz="2200" dirty="0" err="1"/>
              <a:t>Keep</a:t>
            </a:r>
            <a:r>
              <a:rPr lang="nb-NO" sz="2200" dirty="0"/>
              <a:t> </a:t>
            </a:r>
            <a:r>
              <a:rPr lang="nb-NO" sz="2200" dirty="0" err="1"/>
              <a:t>your</a:t>
            </a:r>
            <a:r>
              <a:rPr lang="nb-NO" sz="2200" dirty="0"/>
              <a:t> editor </a:t>
            </a:r>
            <a:r>
              <a:rPr lang="nb-NO" sz="2200" dirty="0" err="1"/>
              <a:t>updated</a:t>
            </a:r>
            <a:endParaRPr lang="nb-NO" sz="2200" dirty="0"/>
          </a:p>
          <a:p>
            <a:endParaRPr lang="nb-NO" sz="2200" dirty="0"/>
          </a:p>
        </p:txBody>
      </p:sp>
      <p:pic>
        <p:nvPicPr>
          <p:cNvPr id="4" name="Bilde 4" descr="Et bilde som inneholder tekst, bok&#10;&#10;Automatisk generert beskrivelse">
            <a:extLst>
              <a:ext uri="{FF2B5EF4-FFF2-40B4-BE49-F238E27FC236}">
                <a16:creationId xmlns:a16="http://schemas.microsoft.com/office/drawing/2014/main" id="{9E3C10D0-523D-1757-5A84-555368F1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22846"/>
            <a:ext cx="6903720" cy="52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2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4641E4-15A7-4E4F-B479-DFD99404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43" y="381903"/>
            <a:ext cx="10515600" cy="1325563"/>
          </a:xfrm>
        </p:spPr>
        <p:txBody>
          <a:bodyPr/>
          <a:lstStyle/>
          <a:p>
            <a:r>
              <a:rPr lang="nb-NO" dirty="0" err="1"/>
              <a:t>Why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E1E746-3B4F-45CB-990C-D238D1CD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43" y="1545449"/>
            <a:ext cx="6198659" cy="46172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/>
              <a:t>Everyone</a:t>
            </a:r>
            <a:r>
              <a:rPr lang="nb-NO" dirty="0"/>
              <a:t> </a:t>
            </a:r>
            <a:r>
              <a:rPr lang="nb-NO" dirty="0" err="1"/>
              <a:t>else</a:t>
            </a:r>
            <a:r>
              <a:rPr lang="nb-NO" dirty="0"/>
              <a:t> has to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harder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work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a major </a:t>
            </a:r>
            <a:r>
              <a:rPr lang="nb-NO" dirty="0" err="1"/>
              <a:t>project</a:t>
            </a:r>
            <a:endParaRPr lang="nb-NO" dirty="0"/>
          </a:p>
          <a:p>
            <a:r>
              <a:rPr lang="nb-NO" dirty="0" err="1">
                <a:cs typeface="Calibri"/>
              </a:rPr>
              <a:t>Everyone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gets</a:t>
            </a:r>
            <a:r>
              <a:rPr lang="nb-NO" dirty="0">
                <a:cs typeface="Calibri"/>
              </a:rPr>
              <a:t> to do it – as </a:t>
            </a:r>
            <a:r>
              <a:rPr lang="nb-NO" dirty="0" err="1">
                <a:cs typeface="Calibri"/>
              </a:rPr>
              <a:t>long</a:t>
            </a:r>
            <a:r>
              <a:rPr lang="nb-NO" dirty="0">
                <a:cs typeface="Calibri"/>
              </a:rPr>
              <a:t> as </a:t>
            </a:r>
            <a:r>
              <a:rPr lang="nb-NO" dirty="0" err="1">
                <a:cs typeface="Calibri"/>
              </a:rPr>
              <a:t>the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idea</a:t>
            </a:r>
            <a:r>
              <a:rPr lang="nb-NO" dirty="0">
                <a:cs typeface="Calibri"/>
              </a:rPr>
              <a:t> is </a:t>
            </a:r>
            <a:r>
              <a:rPr lang="nb-NO" dirty="0" err="1">
                <a:cs typeface="Calibri"/>
              </a:rPr>
              <a:t>good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enough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So for </a:t>
            </a:r>
            <a:r>
              <a:rPr lang="nb-NO" dirty="0" err="1">
                <a:ea typeface="+mn-lt"/>
                <a:cs typeface="+mn-lt"/>
              </a:rPr>
              <a:t>the</a:t>
            </a:r>
            <a:r>
              <a:rPr lang="nb-NO" dirty="0">
                <a:ea typeface="+mn-lt"/>
                <a:cs typeface="+mn-lt"/>
              </a:rPr>
              <a:t> love og god: </a:t>
            </a:r>
            <a:r>
              <a:rPr lang="nb-NO" dirty="0" err="1">
                <a:ea typeface="+mn-lt"/>
                <a:cs typeface="+mn-lt"/>
              </a:rPr>
              <a:t>Keep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your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coworkers</a:t>
            </a:r>
            <a:r>
              <a:rPr lang="nb-NO" dirty="0">
                <a:ea typeface="+mn-lt"/>
                <a:cs typeface="+mn-lt"/>
              </a:rPr>
              <a:t> </a:t>
            </a:r>
            <a:r>
              <a:rPr lang="nb-NO" dirty="0" err="1">
                <a:ea typeface="+mn-lt"/>
                <a:cs typeface="+mn-lt"/>
              </a:rPr>
              <a:t>involved</a:t>
            </a:r>
            <a:endParaRPr lang="nb-NO" dirty="0"/>
          </a:p>
          <a:p>
            <a:pPr marL="0" indent="0">
              <a:buNone/>
            </a:pP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84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68E01C-3E83-17F0-1E06-1F21999E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56"/>
            <a:ext cx="10515600" cy="1084296"/>
          </a:xfrm>
        </p:spPr>
        <p:txBody>
          <a:bodyPr/>
          <a:lstStyle/>
          <a:p>
            <a:r>
              <a:rPr lang="nb-NO"/>
              <a:t>Keep track of your projects</a:t>
            </a:r>
            <a:endParaRPr lang="nb-NO" dirty="0"/>
          </a:p>
        </p:txBody>
      </p:sp>
      <p:pic>
        <p:nvPicPr>
          <p:cNvPr id="7" name="Plassholder for innhold 6" descr="Et bilde som inneholder bord&#10;&#10;Automatisk generert beskrivelse">
            <a:extLst>
              <a:ext uri="{FF2B5EF4-FFF2-40B4-BE49-F238E27FC236}">
                <a16:creationId xmlns:a16="http://schemas.microsoft.com/office/drawing/2014/main" id="{EB23AB9F-7DE3-7DF7-F1BD-A03C0086F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4" y="1460551"/>
            <a:ext cx="10515600" cy="4342183"/>
          </a:xfrm>
        </p:spPr>
      </p:pic>
    </p:spTree>
    <p:extLst>
      <p:ext uri="{BB962C8B-B14F-4D97-AF65-F5344CB8AC3E}">
        <p14:creationId xmlns:p14="http://schemas.microsoft.com/office/powerpoint/2010/main" val="180700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492D66-D457-472A-8DDE-206904E2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78"/>
            <a:ext cx="10515600" cy="1325563"/>
          </a:xfrm>
        </p:spPr>
        <p:txBody>
          <a:bodyPr/>
          <a:lstStyle/>
          <a:p>
            <a:r>
              <a:rPr lang="nb-NO" dirty="0" err="1"/>
              <a:t>Finding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projects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E991E1-6C2C-4EB6-9F43-254257983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959"/>
            <a:ext cx="5437472" cy="40840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/>
              <a:t>Documents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goldmines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/>
              <a:t>Be </a:t>
            </a:r>
            <a:r>
              <a:rPr lang="nb-NO" dirty="0" err="1"/>
              <a:t>specific</a:t>
            </a:r>
            <a:endParaRPr lang="nb-NO" dirty="0">
              <a:ea typeface="Calibri"/>
              <a:cs typeface="Calibri"/>
            </a:endParaRPr>
          </a:p>
          <a:p>
            <a:endParaRPr lang="nb-NO" dirty="0"/>
          </a:p>
          <a:p>
            <a:r>
              <a:rPr lang="nb-NO" dirty="0">
                <a:ea typeface="Calibri"/>
                <a:cs typeface="Calibri"/>
              </a:rPr>
              <a:t>Bet </a:t>
            </a:r>
            <a:r>
              <a:rPr lang="nb-NO" dirty="0" err="1">
                <a:ea typeface="Calibri"/>
                <a:cs typeface="Calibri"/>
              </a:rPr>
              <a:t>on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winning</a:t>
            </a:r>
            <a:r>
              <a:rPr lang="nb-NO" dirty="0">
                <a:ea typeface="Calibri"/>
                <a:cs typeface="Calibri"/>
              </a:rPr>
              <a:t> horses: </a:t>
            </a:r>
            <a:r>
              <a:rPr lang="nb-NO" dirty="0" err="1">
                <a:ea typeface="Calibri"/>
                <a:cs typeface="Calibri"/>
              </a:rPr>
              <a:t>Find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sectors</a:t>
            </a:r>
            <a:r>
              <a:rPr lang="nb-NO" dirty="0">
                <a:ea typeface="Calibri"/>
                <a:cs typeface="Calibri"/>
              </a:rPr>
              <a:t> and </a:t>
            </a:r>
            <a:r>
              <a:rPr lang="nb-NO" dirty="0" err="1">
                <a:ea typeface="Calibri"/>
                <a:cs typeface="Calibri"/>
              </a:rPr>
              <a:t>themes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where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you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will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dig</a:t>
            </a:r>
            <a:r>
              <a:rPr lang="nb-NO" dirty="0">
                <a:ea typeface="Calibri"/>
                <a:cs typeface="Calibri"/>
              </a:rPr>
              <a:t> up multiple </a:t>
            </a:r>
            <a:r>
              <a:rPr lang="nb-NO" dirty="0" err="1">
                <a:ea typeface="Calibri"/>
                <a:cs typeface="Calibri"/>
              </a:rPr>
              <a:t>good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stories</a:t>
            </a:r>
            <a:r>
              <a:rPr lang="nb-NO" dirty="0">
                <a:ea typeface="Calibri"/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208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431F9B5-B65A-B56C-0968-DE3083A3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b-NO" sz="5400" dirty="0" err="1">
                <a:cs typeface="Calibri Light"/>
              </a:rPr>
              <a:t>Thank</a:t>
            </a:r>
            <a:r>
              <a:rPr lang="nb-NO" sz="5400" dirty="0">
                <a:cs typeface="Calibri Light"/>
              </a:rPr>
              <a:t> </a:t>
            </a:r>
            <a:r>
              <a:rPr lang="nb-NO" sz="5400" dirty="0" err="1">
                <a:cs typeface="Calibri Light"/>
              </a:rPr>
              <a:t>you</a:t>
            </a:r>
            <a:endParaRPr lang="nb-NO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4E2AC0-6C63-2F4D-4E77-3008A59F6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993444" cy="34107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4000" dirty="0">
                <a:ea typeface="+mn-lt"/>
                <a:cs typeface="+mn-lt"/>
              </a:rPr>
              <a:t>«At det finnes en aksept for å </a:t>
            </a:r>
            <a:r>
              <a:rPr lang="nb-NO" sz="4000" i="1" dirty="0">
                <a:ea typeface="+mn-lt"/>
                <a:cs typeface="+mn-lt"/>
              </a:rPr>
              <a:t>leke</a:t>
            </a:r>
            <a:r>
              <a:rPr lang="nb-NO" sz="4000" dirty="0">
                <a:ea typeface="+mn-lt"/>
                <a:cs typeface="+mn-lt"/>
              </a:rPr>
              <a:t> seg i en avis – det tror jeg </a:t>
            </a:r>
            <a:br>
              <a:rPr lang="nb-NO" sz="4000" dirty="0">
                <a:ea typeface="+mn-lt"/>
                <a:cs typeface="+mn-lt"/>
              </a:rPr>
            </a:br>
            <a:r>
              <a:rPr lang="nb-NO" sz="4000" dirty="0">
                <a:ea typeface="+mn-lt"/>
                <a:cs typeface="+mn-lt"/>
              </a:rPr>
              <a:t>er satans viktig»</a:t>
            </a:r>
          </a:p>
          <a:p>
            <a:pPr marL="0" indent="0">
              <a:buNone/>
            </a:pPr>
            <a:endParaRPr lang="nb-NO" sz="2200" dirty="0">
              <a:cs typeface="Calibri" panose="020F0502020204030204"/>
            </a:endParaRPr>
          </a:p>
          <a:p>
            <a:pPr marL="0" indent="0">
              <a:buNone/>
            </a:pPr>
            <a:endParaRPr lang="nb-NO" sz="2200">
              <a:cs typeface="Calibri" panose="020F0502020204030204"/>
            </a:endParaRPr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7EEEFBC4-3F7C-75C6-902B-8173AD628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71068"/>
            <a:ext cx="6903720" cy="53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DA5B8A-AF82-42D1-9220-AC901790B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0" y="285381"/>
            <a:ext cx="5753100" cy="1247632"/>
          </a:xfrm>
        </p:spPr>
        <p:txBody>
          <a:bodyPr/>
          <a:lstStyle/>
          <a:p>
            <a:r>
              <a:rPr lang="nb-NO" dirty="0" err="1">
                <a:ea typeface="Calibri Light"/>
                <a:cs typeface="Calibri Light"/>
              </a:rPr>
              <a:t>Litterally</a:t>
            </a:r>
            <a:r>
              <a:rPr lang="nb-NO" dirty="0">
                <a:ea typeface="Calibri Light"/>
                <a:cs typeface="Calibri Light"/>
              </a:rPr>
              <a:t>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B956F89-5F54-93AE-8F9B-21974D27AC94}"/>
              </a:ext>
            </a:extLst>
          </p:cNvPr>
          <p:cNvSpPr txBox="1"/>
          <p:nvPr/>
        </p:nvSpPr>
        <p:spPr>
          <a:xfrm>
            <a:off x="5603556" y="1639092"/>
            <a:ext cx="575924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i="1" dirty="0">
                <a:ea typeface="+mn-lt"/>
                <a:cs typeface="+mn-lt"/>
              </a:rPr>
              <a:t>«Han har selv tatt spaden fatt og omtalt forholdet på trykk. Slik sett har journalisten faktisk skaffet til veie bevis.»</a:t>
            </a:r>
            <a:endParaRPr lang="nb-NO" sz="3200" i="1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0E3FA63-041E-ED0A-962A-1A34D69E33D9}"/>
              </a:ext>
            </a:extLst>
          </p:cNvPr>
          <p:cNvSpPr txBox="1"/>
          <p:nvPr/>
        </p:nvSpPr>
        <p:spPr>
          <a:xfrm>
            <a:off x="6620540" y="5238306"/>
            <a:ext cx="48874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>
                <a:ea typeface="Calibri"/>
                <a:cs typeface="Calibri"/>
              </a:rPr>
              <a:t>                     Jens Johan Hjort til Journalisten i 2008</a:t>
            </a:r>
          </a:p>
        </p:txBody>
      </p:sp>
      <p:pic>
        <p:nvPicPr>
          <p:cNvPr id="8" name="Bilde 8" descr="Et bilde som inneholder tekst, avis, skilt&#10;&#10;Automatisk generert beskrivelse">
            <a:extLst>
              <a:ext uri="{FF2B5EF4-FFF2-40B4-BE49-F238E27FC236}">
                <a16:creationId xmlns:a16="http://schemas.microsoft.com/office/drawing/2014/main" id="{BA2BA1CA-D98F-8893-CFC5-881D0B7FF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79" y="228248"/>
            <a:ext cx="4276554" cy="6084183"/>
          </a:xfrm>
        </p:spPr>
      </p:pic>
    </p:spTree>
    <p:extLst>
      <p:ext uri="{BB962C8B-B14F-4D97-AF65-F5344CB8AC3E}">
        <p14:creationId xmlns:p14="http://schemas.microsoft.com/office/powerpoint/2010/main" val="38426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6F061C-E0DF-429B-963C-FB82A1AC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4200" dirty="0"/>
              <a:t>Our </a:t>
            </a:r>
            <a:r>
              <a:rPr lang="nb-NO" sz="4200" dirty="0" err="1"/>
              <a:t>newsroom</a:t>
            </a:r>
            <a:endParaRPr lang="nb-NO" sz="42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7B999B-9B8B-49F6-B776-E609039B5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1700" dirty="0" err="1"/>
              <a:t>Roughly</a:t>
            </a:r>
            <a:r>
              <a:rPr lang="nb-NO" sz="1700" dirty="0"/>
              <a:t> 24 </a:t>
            </a:r>
            <a:r>
              <a:rPr lang="nb-NO" sz="1700" dirty="0" err="1"/>
              <a:t>people</a:t>
            </a:r>
            <a:r>
              <a:rPr lang="nb-NO" sz="1700" dirty="0"/>
              <a:t> </a:t>
            </a:r>
            <a:r>
              <a:rPr lang="nb-NO" sz="1700" dirty="0" err="1"/>
              <a:t>work</a:t>
            </a:r>
            <a:r>
              <a:rPr lang="nb-NO" sz="1700" dirty="0"/>
              <a:t> in </a:t>
            </a:r>
            <a:r>
              <a:rPr lang="nb-NO" sz="1700" dirty="0" err="1"/>
              <a:t>the</a:t>
            </a:r>
            <a:r>
              <a:rPr lang="nb-NO" sz="1700" dirty="0"/>
              <a:t> </a:t>
            </a:r>
            <a:r>
              <a:rPr lang="nb-NO" sz="1700" dirty="0" err="1"/>
              <a:t>newsroom</a:t>
            </a:r>
            <a:r>
              <a:rPr lang="nb-NO" sz="1700" dirty="0"/>
              <a:t>. </a:t>
            </a:r>
            <a:endParaRPr lang="nb-NO" sz="1700" dirty="0">
              <a:cs typeface="Calibri"/>
            </a:endParaRPr>
          </a:p>
          <a:p>
            <a:r>
              <a:rPr lang="nb-NO" sz="1700" dirty="0">
                <a:cs typeface="Calibri"/>
              </a:rPr>
              <a:t>Online </a:t>
            </a:r>
            <a:r>
              <a:rPr lang="nb-NO" sz="1700" dirty="0" err="1">
                <a:cs typeface="Calibri"/>
              </a:rPr>
              <a:t>coverage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every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day</a:t>
            </a:r>
            <a:r>
              <a:rPr lang="nb-NO" sz="1700" dirty="0">
                <a:cs typeface="Calibri"/>
              </a:rPr>
              <a:t> from 06.00 til 23.00 – </a:t>
            </a:r>
            <a:r>
              <a:rPr lang="nb-NO" sz="1700" dirty="0" err="1">
                <a:cs typeface="Calibri"/>
              </a:rPr>
              <a:t>paper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edition</a:t>
            </a:r>
            <a:r>
              <a:rPr lang="nb-NO" sz="1700" dirty="0">
                <a:cs typeface="Calibri"/>
              </a:rPr>
              <a:t> 6 </a:t>
            </a:r>
            <a:r>
              <a:rPr lang="nb-NO" sz="1700" dirty="0" err="1">
                <a:cs typeface="Calibri"/>
              </a:rPr>
              <a:t>days</a:t>
            </a:r>
            <a:r>
              <a:rPr lang="nb-NO" sz="1700" dirty="0">
                <a:cs typeface="Calibri"/>
              </a:rPr>
              <a:t> a </a:t>
            </a:r>
            <a:r>
              <a:rPr lang="nb-NO" sz="1700" dirty="0" err="1">
                <a:cs typeface="Calibri"/>
              </a:rPr>
              <a:t>week</a:t>
            </a:r>
            <a:r>
              <a:rPr lang="nb-NO" sz="1700" dirty="0">
                <a:cs typeface="Calibri"/>
              </a:rPr>
              <a:t>. </a:t>
            </a:r>
          </a:p>
          <a:p>
            <a:r>
              <a:rPr lang="nb-NO" sz="1700" dirty="0">
                <a:ea typeface="+mn-lt"/>
                <a:cs typeface="+mn-lt"/>
              </a:rPr>
              <a:t>8800 </a:t>
            </a:r>
            <a:r>
              <a:rPr lang="nb-NO" sz="1700" dirty="0" err="1">
                <a:ea typeface="+mn-lt"/>
                <a:cs typeface="+mn-lt"/>
              </a:rPr>
              <a:t>subscribers</a:t>
            </a:r>
            <a:endParaRPr lang="nb-NO" sz="1700" dirty="0">
              <a:cs typeface="Calibri"/>
            </a:endParaRPr>
          </a:p>
          <a:p>
            <a:r>
              <a:rPr lang="nb-NO" sz="1700" dirty="0" err="1">
                <a:cs typeface="Calibri"/>
              </a:rPr>
              <a:t>Strong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competition</a:t>
            </a:r>
            <a:r>
              <a:rPr lang="nb-NO" sz="1700" dirty="0">
                <a:cs typeface="Calibri"/>
              </a:rPr>
              <a:t> from Nordlys and NRK</a:t>
            </a:r>
          </a:p>
          <a:p>
            <a:r>
              <a:rPr lang="nb-NO" sz="1700" dirty="0">
                <a:cs typeface="Calibri"/>
              </a:rPr>
              <a:t>Close </a:t>
            </a:r>
            <a:r>
              <a:rPr lang="nb-NO" sz="1700" dirty="0" err="1">
                <a:cs typeface="Calibri"/>
              </a:rPr>
              <a:t>cooperation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with</a:t>
            </a:r>
            <a:r>
              <a:rPr lang="nb-NO" sz="1700" dirty="0">
                <a:cs typeface="Calibri"/>
              </a:rPr>
              <a:t> PMNN, E24 og VG. Our </a:t>
            </a:r>
            <a:r>
              <a:rPr lang="nb-NO" sz="1700" dirty="0" err="1">
                <a:cs typeface="Calibri"/>
              </a:rPr>
              <a:t>local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news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gets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national</a:t>
            </a:r>
            <a:r>
              <a:rPr lang="nb-NO" sz="1700" dirty="0">
                <a:cs typeface="Calibri"/>
              </a:rPr>
              <a:t> </a:t>
            </a:r>
            <a:r>
              <a:rPr lang="nb-NO" sz="1700" dirty="0" err="1">
                <a:cs typeface="Calibri"/>
              </a:rPr>
              <a:t>coverage</a:t>
            </a:r>
            <a:r>
              <a:rPr lang="nb-NO" sz="1700" dirty="0">
                <a:cs typeface="Calibri"/>
              </a:rPr>
              <a:t>. </a:t>
            </a:r>
            <a:endParaRPr lang="nb-NO" sz="1700" dirty="0">
              <a:ea typeface="Calibri"/>
              <a:cs typeface="Calibri"/>
            </a:endParaRPr>
          </a:p>
          <a:p>
            <a:endParaRPr lang="nb-NO" sz="1700" dirty="0">
              <a:cs typeface="Calibri"/>
            </a:endParaRPr>
          </a:p>
          <a:p>
            <a:pPr marL="0" indent="0">
              <a:buNone/>
            </a:pPr>
            <a:endParaRPr lang="nb-NO" sz="1700" dirty="0">
              <a:cs typeface="Calibri"/>
            </a:endParaRPr>
          </a:p>
          <a:p>
            <a:endParaRPr lang="nb-NO" sz="1700" dirty="0">
              <a:cs typeface="Calibri"/>
            </a:endParaRPr>
          </a:p>
          <a:p>
            <a:endParaRPr lang="nb-NO" sz="1700" dirty="0">
              <a:cs typeface="Calibri"/>
            </a:endParaRPr>
          </a:p>
        </p:txBody>
      </p:sp>
      <p:pic>
        <p:nvPicPr>
          <p:cNvPr id="5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17583636-2114-3314-B1C2-B1619695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" r="5618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54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457517E-7B98-4416-96B6-CE3ECA07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 dirty="0"/>
              <a:t>How </a:t>
            </a:r>
            <a:r>
              <a:rPr lang="nb-NO" sz="5400" dirty="0" err="1"/>
              <a:t>we</a:t>
            </a:r>
            <a:r>
              <a:rPr lang="nb-NO" sz="5400" dirty="0"/>
              <a:t> </a:t>
            </a:r>
            <a:r>
              <a:rPr lang="nb-NO" sz="5400" dirty="0" err="1"/>
              <a:t>work</a:t>
            </a:r>
            <a:endParaRPr lang="nb-NO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6E0DB9-8411-4FAF-8827-8BAEC29E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200" dirty="0" err="1">
                <a:cs typeface="Calibri"/>
              </a:rPr>
              <a:t>Internal</a:t>
            </a:r>
            <a:r>
              <a:rPr lang="nb-NO" sz="2200" dirty="0">
                <a:cs typeface="Calibri"/>
              </a:rPr>
              <a:t> and </a:t>
            </a:r>
            <a:r>
              <a:rPr lang="nb-NO" sz="2200" dirty="0" err="1">
                <a:cs typeface="Calibri"/>
              </a:rPr>
              <a:t>external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courses</a:t>
            </a:r>
            <a:r>
              <a:rPr lang="nb-NO" sz="2200" dirty="0">
                <a:cs typeface="Calibri"/>
              </a:rPr>
              <a:t> </a:t>
            </a:r>
          </a:p>
          <a:p>
            <a:r>
              <a:rPr lang="nb-NO" sz="2200" dirty="0">
                <a:cs typeface="Calibri"/>
              </a:rPr>
              <a:t>Cooperation </a:t>
            </a:r>
            <a:r>
              <a:rPr lang="nb-NO" sz="2200" dirty="0" err="1">
                <a:cs typeface="Calibri"/>
              </a:rPr>
              <a:t>with</a:t>
            </a:r>
            <a:r>
              <a:rPr lang="nb-NO" sz="2200" dirty="0">
                <a:cs typeface="Calibri"/>
              </a:rPr>
              <a:t> SUJO </a:t>
            </a:r>
          </a:p>
          <a:p>
            <a:r>
              <a:rPr lang="nb-NO" sz="2200" dirty="0" err="1">
                <a:cs typeface="Calibri"/>
              </a:rPr>
              <a:t>Hiring</a:t>
            </a:r>
            <a:r>
              <a:rPr lang="nb-NO" sz="2200" dirty="0">
                <a:cs typeface="Calibri"/>
              </a:rPr>
              <a:t> a </a:t>
            </a:r>
            <a:r>
              <a:rPr lang="nb-NO" sz="2200" dirty="0" err="1">
                <a:cs typeface="Calibri"/>
              </a:rPr>
              <a:t>developer</a:t>
            </a:r>
            <a:endParaRPr lang="nb-NO" sz="2200" dirty="0">
              <a:cs typeface="Calibri"/>
            </a:endParaRPr>
          </a:p>
          <a:p>
            <a:r>
              <a:rPr lang="nb-NO" sz="2200" dirty="0">
                <a:cs typeface="Calibri"/>
              </a:rPr>
              <a:t>Computer </a:t>
            </a:r>
            <a:r>
              <a:rPr lang="nb-NO" sz="2200" dirty="0" err="1">
                <a:cs typeface="Calibri"/>
              </a:rPr>
              <a:t>supported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journalism</a:t>
            </a:r>
            <a:endParaRPr lang="nb-NO" sz="2200" dirty="0">
              <a:cs typeface="Calibri"/>
            </a:endParaRPr>
          </a:p>
          <a:p>
            <a:r>
              <a:rPr lang="nb-NO" sz="2200" dirty="0" err="1">
                <a:cs typeface="Calibri"/>
              </a:rPr>
              <a:t>We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expect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our</a:t>
            </a:r>
            <a:r>
              <a:rPr lang="nb-NO" sz="2200" dirty="0">
                <a:cs typeface="Calibri"/>
              </a:rPr>
              <a:t> journalists to be </a:t>
            </a:r>
            <a:r>
              <a:rPr lang="nb-NO" sz="2200" dirty="0" err="1">
                <a:cs typeface="Calibri"/>
              </a:rPr>
              <a:t>able</a:t>
            </a:r>
            <a:r>
              <a:rPr lang="nb-NO" sz="2200" dirty="0">
                <a:cs typeface="Calibri"/>
              </a:rPr>
              <a:t> to cover </a:t>
            </a:r>
            <a:r>
              <a:rPr lang="nb-NO" sz="2200" dirty="0" err="1">
                <a:cs typeface="Calibri"/>
              </a:rPr>
              <a:t>any</a:t>
            </a:r>
            <a:r>
              <a:rPr lang="nb-NO" sz="2200" dirty="0">
                <a:cs typeface="Calibri"/>
              </a:rPr>
              <a:t> story. </a:t>
            </a:r>
            <a:r>
              <a:rPr lang="nb-NO" sz="2200" dirty="0" err="1">
                <a:cs typeface="Calibri"/>
              </a:rPr>
              <a:t>But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they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get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assigned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special</a:t>
            </a:r>
            <a:r>
              <a:rPr lang="nb-NO" sz="2200" dirty="0">
                <a:cs typeface="Calibri"/>
              </a:rPr>
              <a:t> </a:t>
            </a:r>
            <a:r>
              <a:rPr lang="nb-NO" sz="2200" dirty="0" err="1">
                <a:cs typeface="Calibri"/>
              </a:rPr>
              <a:t>fields</a:t>
            </a:r>
            <a:r>
              <a:rPr lang="nb-NO" sz="2200" dirty="0">
                <a:cs typeface="Calibri"/>
              </a:rPr>
              <a:t>. </a:t>
            </a:r>
          </a:p>
          <a:p>
            <a:endParaRPr lang="nb-NO" sz="2200" dirty="0">
              <a:cs typeface="Calibri"/>
            </a:endParaRPr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49CD205-2881-1458-DB20-251DB54BE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48" r="2" b="34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407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Bilde 4" descr="Et bilde som inneholder innendørs, person, vegg, tak&#10;&#10;Automatisk generert beskrivelse">
            <a:extLst>
              <a:ext uri="{FF2B5EF4-FFF2-40B4-BE49-F238E27FC236}">
                <a16:creationId xmlns:a16="http://schemas.microsoft.com/office/drawing/2014/main" id="{7753DEAA-1589-CAB0-9FE6-91930C3B0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891" b="51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8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14E21-24F7-46D6-9B14-835F2026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3050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A </a:t>
            </a:r>
            <a:r>
              <a:rPr lang="nb-NO" dirty="0" err="1"/>
              <a:t>few</a:t>
            </a:r>
            <a:r>
              <a:rPr lang="nb-NO" dirty="0"/>
              <a:t> </a:t>
            </a:r>
            <a:r>
              <a:rPr lang="nb-NO" dirty="0" err="1"/>
              <a:t>interesting</a:t>
            </a:r>
            <a:r>
              <a:rPr lang="nb-NO" dirty="0"/>
              <a:t> </a:t>
            </a:r>
            <a:r>
              <a:rPr lang="nb-NO" dirty="0" err="1"/>
              <a:t>projects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past</a:t>
            </a:r>
            <a:r>
              <a:rPr lang="nb-NO" dirty="0"/>
              <a:t> </a:t>
            </a:r>
            <a:r>
              <a:rPr lang="nb-NO" dirty="0" err="1"/>
              <a:t>year</a:t>
            </a:r>
            <a:endParaRPr lang="nb-NO" dirty="0"/>
          </a:p>
        </p:txBody>
      </p:sp>
      <p:pic>
        <p:nvPicPr>
          <p:cNvPr id="3" name="Bilde 3" descr="Et bilde som inneholder tekst, person, poserer&#10;&#10;Automatisk generert beskrivelse">
            <a:extLst>
              <a:ext uri="{FF2B5EF4-FFF2-40B4-BE49-F238E27FC236}">
                <a16:creationId xmlns:a16="http://schemas.microsoft.com/office/drawing/2014/main" id="{195A5C18-C74A-8D11-4438-446B9E5E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67" y="2207594"/>
            <a:ext cx="3336883" cy="3393105"/>
          </a:xfrm>
          <a:prstGeom prst="rect">
            <a:avLst/>
          </a:prstGeom>
        </p:spPr>
      </p:pic>
      <p:pic>
        <p:nvPicPr>
          <p:cNvPr id="5" name="Bilde 4" descr="Et bilde som inneholder tekst, person, innendørs, personer&#10;&#10;Automatisk generert beskrivelse">
            <a:extLst>
              <a:ext uri="{FF2B5EF4-FFF2-40B4-BE49-F238E27FC236}">
                <a16:creationId xmlns:a16="http://schemas.microsoft.com/office/drawing/2014/main" id="{D8F0A4E4-62D3-4FFC-8B5E-3D4863721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207594"/>
            <a:ext cx="4087149" cy="339310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BF8B3D7-B2F2-4AB6-BAE8-3C282379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74" y="545967"/>
            <a:ext cx="3937202" cy="50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2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D3B45BD-1E89-4F71-853A-5BEEE5F2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4"/>
          <a:stretch/>
        </p:blipFill>
        <p:spPr>
          <a:xfrm>
            <a:off x="8513152" y="1188720"/>
            <a:ext cx="3275047" cy="3854931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CA75490-9E2B-419D-87A2-A76DB6FB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61" y="1197109"/>
            <a:ext cx="3519910" cy="3850640"/>
          </a:xfrm>
          <a:prstGeom prst="rect">
            <a:avLst/>
          </a:prstGeom>
        </p:spPr>
      </p:pic>
      <p:pic>
        <p:nvPicPr>
          <p:cNvPr id="2" name="Bilde 2" descr="Et bilde som inneholder tekst, person, poserer&#10;&#10;Automatisk generert beskrivelse">
            <a:extLst>
              <a:ext uri="{FF2B5EF4-FFF2-40B4-BE49-F238E27FC236}">
                <a16:creationId xmlns:a16="http://schemas.microsoft.com/office/drawing/2014/main" id="{24A2E233-9D01-10FB-7F4D-C39790DD7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33" y="1188889"/>
            <a:ext cx="3842794" cy="39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7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14E21-24F7-46D6-9B14-835F2026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72815" cy="1325563"/>
          </a:xfrm>
        </p:spPr>
        <p:txBody>
          <a:bodyPr>
            <a:normAutofit fontScale="90000"/>
          </a:bodyPr>
          <a:lstStyle/>
          <a:p>
            <a:r>
              <a:rPr lang="nb-NO" dirty="0">
                <a:cs typeface="Calibri"/>
              </a:rPr>
              <a:t>The vice </a:t>
            </a:r>
            <a:r>
              <a:rPr lang="nb-NO" dirty="0" err="1">
                <a:cs typeface="Calibri"/>
              </a:rPr>
              <a:t>mayor’s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wild</a:t>
            </a:r>
            <a:r>
              <a:rPr lang="nb-NO" dirty="0">
                <a:cs typeface="Calibri"/>
              </a:rPr>
              <a:t> real </a:t>
            </a:r>
            <a:r>
              <a:rPr lang="nb-NO" dirty="0" err="1">
                <a:cs typeface="Calibri"/>
              </a:rPr>
              <a:t>estate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adventure</a:t>
            </a:r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34F6D32-A20D-4ED4-97C7-33894B208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87" y="2181179"/>
            <a:ext cx="4261527" cy="39609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>
                <a:cs typeface="Calibri"/>
              </a:rPr>
              <a:t>Housing</a:t>
            </a:r>
            <a:r>
              <a:rPr lang="nb-NO" dirty="0">
                <a:cs typeface="Calibri"/>
              </a:rPr>
              <a:t> </a:t>
            </a:r>
            <a:r>
              <a:rPr lang="nb-NO" dirty="0" err="1">
                <a:cs typeface="Calibri"/>
              </a:rPr>
              <a:t>market</a:t>
            </a:r>
            <a:r>
              <a:rPr lang="nb-NO" dirty="0">
                <a:cs typeface="Calibri"/>
              </a:rPr>
              <a:t> is a gold mine for journalists</a:t>
            </a:r>
          </a:p>
          <a:p>
            <a:r>
              <a:rPr lang="nb-NO" dirty="0">
                <a:ea typeface="Calibri"/>
                <a:cs typeface="Calibri"/>
              </a:rPr>
              <a:t>Cooperation </a:t>
            </a:r>
            <a:r>
              <a:rPr lang="nb-NO" dirty="0" err="1">
                <a:ea typeface="Calibri"/>
                <a:cs typeface="Calibri"/>
              </a:rPr>
              <a:t>with</a:t>
            </a:r>
            <a:r>
              <a:rPr lang="nb-NO" dirty="0">
                <a:ea typeface="Calibri"/>
                <a:cs typeface="Calibri"/>
              </a:rPr>
              <a:t> SUJO</a:t>
            </a:r>
          </a:p>
          <a:p>
            <a:r>
              <a:rPr lang="nb-NO" dirty="0" err="1">
                <a:ea typeface="Calibri"/>
                <a:cs typeface="Calibri"/>
              </a:rPr>
              <a:t>We</a:t>
            </a:r>
            <a:r>
              <a:rPr lang="nb-NO" dirty="0">
                <a:ea typeface="Calibri"/>
                <a:cs typeface="Calibri"/>
              </a:rPr>
              <a:t> spent </a:t>
            </a:r>
            <a:r>
              <a:rPr lang="nb-NO" dirty="0" err="1">
                <a:ea typeface="Calibri"/>
                <a:cs typeface="Calibri"/>
              </a:rPr>
              <a:t>several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weeks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on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the</a:t>
            </a:r>
            <a:r>
              <a:rPr lang="nb-NO" dirty="0">
                <a:ea typeface="Calibri"/>
                <a:cs typeface="Calibri"/>
              </a:rPr>
              <a:t> story – </a:t>
            </a:r>
            <a:r>
              <a:rPr lang="nb-NO" dirty="0" err="1">
                <a:ea typeface="Calibri"/>
                <a:cs typeface="Calibri"/>
              </a:rPr>
              <a:t>mostly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working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with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documents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Multiple </a:t>
            </a:r>
            <a:r>
              <a:rPr lang="nb-NO" dirty="0" err="1">
                <a:ea typeface="Calibri"/>
                <a:cs typeface="Calibri"/>
              </a:rPr>
              <a:t>stories</a:t>
            </a:r>
            <a:r>
              <a:rPr lang="nb-NO" dirty="0">
                <a:ea typeface="Calibri"/>
                <a:cs typeface="Calibri"/>
              </a:rPr>
              <a:t> spanning from </a:t>
            </a:r>
            <a:r>
              <a:rPr lang="nb-NO" dirty="0" err="1">
                <a:ea typeface="Calibri"/>
                <a:cs typeface="Calibri"/>
              </a:rPr>
              <a:t>december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until</a:t>
            </a:r>
            <a:r>
              <a:rPr lang="nb-NO" dirty="0">
                <a:ea typeface="Calibri"/>
                <a:cs typeface="Calibri"/>
              </a:rPr>
              <a:t> </a:t>
            </a:r>
            <a:r>
              <a:rPr lang="nb-NO" dirty="0" err="1">
                <a:ea typeface="Calibri"/>
                <a:cs typeface="Calibri"/>
              </a:rPr>
              <a:t>now</a:t>
            </a:r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pic>
        <p:nvPicPr>
          <p:cNvPr id="3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708F2E49-1C5C-958D-2DCB-6D1E6E088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644" y="997274"/>
            <a:ext cx="6287911" cy="428771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4C435E6-6CF6-9AB7-C3B1-3C46AC26FE4D}"/>
              </a:ext>
            </a:extLst>
          </p:cNvPr>
          <p:cNvSpPr txBox="1"/>
          <p:nvPr/>
        </p:nvSpPr>
        <p:spPr>
          <a:xfrm rot="5400000">
            <a:off x="10510007" y="3170983"/>
            <a:ext cx="41946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89746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1369B2-B340-142F-CA95-11C5B6C5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7913"/>
            <a:ext cx="10515600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5" name="Plassholder for innhold 4" descr="Et bilde som inneholder tekst, person, poserer&#10;&#10;Automatisk generert beskrivelse">
            <a:extLst>
              <a:ext uri="{FF2B5EF4-FFF2-40B4-BE49-F238E27FC236}">
                <a16:creationId xmlns:a16="http://schemas.microsoft.com/office/drawing/2014/main" id="{EDAE5C78-5578-3838-CF1F-74BF4A774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6" y="177146"/>
            <a:ext cx="5534253" cy="593414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3DD5C6D-A539-E3A3-7ADB-93BB52C7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66" y="177146"/>
            <a:ext cx="4215500" cy="56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483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Investigative journalism in  a small newsroom</vt:lpstr>
      <vt:lpstr>Litterally?</vt:lpstr>
      <vt:lpstr>Our newsroom</vt:lpstr>
      <vt:lpstr>How we work</vt:lpstr>
      <vt:lpstr>PowerPoint-præsentation</vt:lpstr>
      <vt:lpstr>A few interesting projects from the past year</vt:lpstr>
      <vt:lpstr>PowerPoint-præsentation</vt:lpstr>
      <vt:lpstr>The vice mayor’s wild real estate adventure</vt:lpstr>
      <vt:lpstr>PowerPoint-præsentation</vt:lpstr>
      <vt:lpstr>Arctic Race: Following the money</vt:lpstr>
      <vt:lpstr>PowerPoint-præsentation</vt:lpstr>
      <vt:lpstr>Simple tricks to bring home</vt:lpstr>
      <vt:lpstr>Priorit</vt:lpstr>
      <vt:lpstr>Involve</vt:lpstr>
      <vt:lpstr>Why?</vt:lpstr>
      <vt:lpstr>Keep track of your projects</vt:lpstr>
      <vt:lpstr>Finding the good projects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Preben Sørensen Olsen</dc:creator>
  <cp:lastModifiedBy>Bruno Ingemann</cp:lastModifiedBy>
  <cp:revision>243</cp:revision>
  <dcterms:created xsi:type="dcterms:W3CDTF">2022-04-20T10:36:27Z</dcterms:created>
  <dcterms:modified xsi:type="dcterms:W3CDTF">2022-10-08T13:51:45Z</dcterms:modified>
</cp:coreProperties>
</file>